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Poppins Black"/>
      <p:bold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  <p:embeddedFont>
      <p:font typeface="Poppins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.fntdata"/><Relationship Id="rId20" Type="http://schemas.openxmlformats.org/officeDocument/2006/relationships/slide" Target="slides/slide15.xml"/><Relationship Id="rId41" Type="http://schemas.openxmlformats.org/officeDocument/2006/relationships/font" Target="fonts/PoppinsExtraBold-boldItalic.fntdata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Black-boldItalic.fntdata"/><Relationship Id="rId30" Type="http://schemas.openxmlformats.org/officeDocument/2006/relationships/font" Target="fonts/PoppinsBlack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78adff4ff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78adff4ff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8adff4ff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8adff4ff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78adff4ff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78adff4ff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78adff4ff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78adff4ff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78adff4ff1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78adff4ff1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78adff4ff1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78adff4ff1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78adff4ff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78adff4ff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8adff4ff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8adff4ff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78adff4ff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78adff4ff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hello.py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394250" y="1965675"/>
            <a:ext cx="6355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Fundamentos de Programação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/>
          <p:nvPr>
            <p:ph idx="2" type="subTitle"/>
          </p:nvPr>
        </p:nvSpPr>
        <p:spPr>
          <a:xfrm>
            <a:off x="353750" y="18064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Convertendo entradas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2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+ Conversão</a:t>
            </a:r>
            <a:endParaRPr/>
          </a:p>
        </p:txBody>
      </p:sp>
      <p:sp>
        <p:nvSpPr>
          <p:cNvPr id="850" name="Google Shape;850;p42"/>
          <p:cNvSpPr txBox="1"/>
          <p:nvPr/>
        </p:nvSpPr>
        <p:spPr>
          <a:xfrm>
            <a:off x="80100" y="2996825"/>
            <a:ext cx="586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"Digite sua idade: "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"Ano que vem você terá"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1" name="Google Shape;8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150" y="1161175"/>
            <a:ext cx="2898900" cy="28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3"/>
          <p:cNvSpPr txBox="1"/>
          <p:nvPr>
            <p:ph idx="2" type="subTitle"/>
          </p:nvPr>
        </p:nvSpPr>
        <p:spPr>
          <a:xfrm>
            <a:off x="814408" y="67402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Matemática em Python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soma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subtração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multiplicação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divisão (float)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divisão inteira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módulo (resto da divisão)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potência</a:t>
            </a:r>
            <a:endParaRPr b="1" i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502925" y="176825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Operadores Aritméticos</a:t>
            </a:r>
            <a:endParaRPr/>
          </a:p>
        </p:txBody>
      </p:sp>
      <p:pic>
        <p:nvPicPr>
          <p:cNvPr id="858" name="Google Shape;858;p43"/>
          <p:cNvPicPr preferRelativeResize="0"/>
          <p:nvPr/>
        </p:nvPicPr>
        <p:blipFill rotWithShape="1">
          <a:blip r:embed="rId3">
            <a:alphaModFix/>
          </a:blip>
          <a:srcRect b="0" l="21042" r="14190" t="0"/>
          <a:stretch/>
        </p:blipFill>
        <p:spPr>
          <a:xfrm>
            <a:off x="4830650" y="1309800"/>
            <a:ext cx="3714350" cy="31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4"/>
          <p:cNvSpPr txBox="1"/>
          <p:nvPr>
            <p:ph idx="2" type="subTitle"/>
          </p:nvPr>
        </p:nvSpPr>
        <p:spPr>
          <a:xfrm>
            <a:off x="253658" y="76182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práticos</a:t>
            </a:r>
            <a:endParaRPr b="1" i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4"/>
          <p:cNvSpPr txBox="1"/>
          <p:nvPr/>
        </p:nvSpPr>
        <p:spPr>
          <a:xfrm>
            <a:off x="2502925" y="176825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Exemplos de Cálculos</a:t>
            </a:r>
            <a:endParaRPr/>
          </a:p>
        </p:txBody>
      </p:sp>
      <p:sp>
        <p:nvSpPr>
          <p:cNvPr id="865" name="Google Shape;865;p44"/>
          <p:cNvSpPr txBox="1"/>
          <p:nvPr/>
        </p:nvSpPr>
        <p:spPr>
          <a:xfrm>
            <a:off x="332500" y="1513550"/>
            <a:ext cx="545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1.66666666667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23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125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6" name="Google Shape;866;p44" title="13127543-ilustracao-de-calculadora-desenhada-de-mao-veto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702" y="1255763"/>
            <a:ext cx="2295800" cy="29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ao usuário o nome e idade.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uma mensagem de boas-vindas.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quantos anos terá daqui 5 anos.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3" name="Google Shape;8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6"/>
          <p:cNvSpPr txBox="1"/>
          <p:nvPr>
            <p:ph idx="2" type="subTitle"/>
          </p:nvPr>
        </p:nvSpPr>
        <p:spPr>
          <a:xfrm>
            <a:off x="387149" y="661703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 programa que: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Receba dois números e mostre a soma.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o nome do usuário e mostre 3 vezes na tela.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 o resto da divisão entre dois números.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 a potência de um número.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0" name="Google Shape;8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7"/>
          <p:cNvSpPr txBox="1"/>
          <p:nvPr>
            <p:ph idx="2" type="subTitle"/>
          </p:nvPr>
        </p:nvSpPr>
        <p:spPr>
          <a:xfrm>
            <a:off x="233644" y="434812"/>
            <a:ext cx="4798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 programa que: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um número inteiro e mostre o dobro desse número.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Solicite o valor do lado de um quadrado e calcule a área (lado × lado).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 idade em anos e mostre em meses e em dias (aproximando cada ano para 365 dias).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3 números e mostre a média deles.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7"/>
          <p:cNvSpPr txBox="1"/>
          <p:nvPr/>
        </p:nvSpPr>
        <p:spPr>
          <a:xfrm>
            <a:off x="2449525" y="-36774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7" name="Google Shape;8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8"/>
          <p:cNvSpPr txBox="1"/>
          <p:nvPr>
            <p:ph idx="2" type="subTitle"/>
          </p:nvPr>
        </p:nvSpPr>
        <p:spPr>
          <a:xfrm>
            <a:off x="240319" y="307998"/>
            <a:ext cx="4798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 programa que: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um número e mostre o antecessor e o sucessor.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 temperatura em Celsius e converta para Fahrenheit usando a fórmula: F = (C × 9/5) + 32.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dois números e mostre o quociente inteiro e o resto da divisão.</a:t>
            </a:r>
            <a:b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um número base e um expoente e mostre o resultado da potência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8"/>
          <p:cNvSpPr txBox="1"/>
          <p:nvPr/>
        </p:nvSpPr>
        <p:spPr>
          <a:xfrm>
            <a:off x="2449525" y="-63472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4" name="Google Shape;8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Primeiro Programa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e Tipos de Dados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e Saída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4"/>
          <p:cNvSpPr txBox="1"/>
          <p:nvPr/>
        </p:nvSpPr>
        <p:spPr>
          <a:xfrm>
            <a:off x="787575" y="176825"/>
            <a:ext cx="798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Fundamentos de Programação em Python</a:t>
            </a:r>
            <a:endParaRPr/>
          </a:p>
        </p:txBody>
      </p:sp>
      <p:pic>
        <p:nvPicPr>
          <p:cNvPr id="791" name="Google Shape;791;p34" title="istockphoto-1277836831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700" y="1027675"/>
            <a:ext cx="4794500" cy="3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print()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usado para exibir mensagens na tela.</a:t>
            </a:r>
            <a:b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Primeira forma de interação com o computador.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Primeiro Programa</a:t>
            </a:r>
            <a:endParaRPr/>
          </a:p>
        </p:txBody>
      </p:sp>
      <p:pic>
        <p:nvPicPr>
          <p:cNvPr id="798" name="Google Shape;798;p35" title="1_lGR0gfZzZMNk7DoRx-vmQ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350" y="1185800"/>
            <a:ext cx="4794601" cy="277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Usados para explicar o código</a:t>
            </a:r>
            <a:b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Python ignora comentários durante a execução</a:t>
            </a:r>
            <a:b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Comentários no código</a:t>
            </a:r>
            <a:endParaRPr/>
          </a:p>
        </p:txBody>
      </p:sp>
      <p:sp>
        <p:nvSpPr>
          <p:cNvPr id="805" name="Google Shape;805;p36"/>
          <p:cNvSpPr txBox="1"/>
          <p:nvPr/>
        </p:nvSpPr>
        <p:spPr>
          <a:xfrm>
            <a:off x="961103" y="3902176"/>
            <a:ext cx="73419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Isso é um comentário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"Rodando o programa!"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Também funciona no fim da linha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6" name="Google Shape;806;p36" title="1_U9tdmJQL9HVj7lZdx4maQ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26" y="900625"/>
            <a:ext cx="4425775" cy="279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7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Pelo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terminal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python3 </a:t>
            </a:r>
            <a:r>
              <a:rPr b="1" lang="en" sz="2000" u="sng">
                <a:latin typeface="Arial"/>
                <a:ea typeface="Arial"/>
                <a:cs typeface="Arial"/>
                <a:sym typeface="Arial"/>
                <a:hlinkClick r:id="rId3"/>
              </a:rPr>
              <a:t>hello.py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Pelo 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IDLE ou VS Code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(botão de executar ▶️).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Executando o código</a:t>
            </a:r>
            <a:endParaRPr/>
          </a:p>
        </p:txBody>
      </p:sp>
      <p:pic>
        <p:nvPicPr>
          <p:cNvPr id="813" name="Google Shape;813;p37" title="1_lGR0gfZzZMNk7DoRx-vmQ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50" y="1185800"/>
            <a:ext cx="4794601" cy="277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/>
          <p:nvPr>
            <p:ph idx="2" type="subTitle"/>
          </p:nvPr>
        </p:nvSpPr>
        <p:spPr>
          <a:xfrm>
            <a:off x="126825" y="7618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são variáveis?</a:t>
            </a:r>
            <a:endParaRPr b="1"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Espaços na memória para guardar valores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Variáveis</a:t>
            </a:r>
            <a:endParaRPr/>
          </a:p>
        </p:txBody>
      </p:sp>
      <p:sp>
        <p:nvSpPr>
          <p:cNvPr id="820" name="Google Shape;820;p38"/>
          <p:cNvSpPr txBox="1"/>
          <p:nvPr/>
        </p:nvSpPr>
        <p:spPr>
          <a:xfrm>
            <a:off x="589052" y="2476224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"Ralph"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Endereço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“Rua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Cep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93224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789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Usuario_ativo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b="1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1" name="Google Shape;821;p38" title="etiqueta_caix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325" y="1134475"/>
            <a:ext cx="4747875" cy="316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9"/>
          <p:cNvSpPr txBox="1"/>
          <p:nvPr>
            <p:ph idx="2" type="subTitle"/>
          </p:nvPr>
        </p:nvSpPr>
        <p:spPr>
          <a:xfrm>
            <a:off x="126825" y="7618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 tipos em Python</a:t>
            </a:r>
            <a:endParaRPr b="1"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Inteiros (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10, -5, 2025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Ponto flutuante (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3.14, -0.5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(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"Python"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Booleanos (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True / False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Tipos de Dados</a:t>
            </a:r>
            <a:endParaRPr/>
          </a:p>
        </p:txBody>
      </p:sp>
      <p:pic>
        <p:nvPicPr>
          <p:cNvPr id="828" name="Google Shape;8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50" y="1397524"/>
            <a:ext cx="5258351" cy="234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0"/>
          <p:cNvSpPr txBox="1"/>
          <p:nvPr>
            <p:ph idx="2" type="subTitle"/>
          </p:nvPr>
        </p:nvSpPr>
        <p:spPr>
          <a:xfrm>
            <a:off x="387124" y="1042137"/>
            <a:ext cx="44586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Convertendo dados</a:t>
            </a:r>
            <a:endParaRPr b="1" i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9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"10"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i="1" lang="en" sz="19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converte string para inteiro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00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9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"3.14"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00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9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   </a:t>
            </a:r>
            <a:r>
              <a:rPr i="1" lang="en" sz="19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converte para string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00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9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    </a:t>
            </a:r>
            <a:r>
              <a:rPr i="1" lang="en" sz="19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endParaRPr i="1" sz="190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0"/>
          <p:cNvSpPr txBox="1"/>
          <p:nvPr/>
        </p:nvSpPr>
        <p:spPr>
          <a:xfrm>
            <a:off x="2756700" y="176825"/>
            <a:ext cx="396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Conversão de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Tipos de Dados</a:t>
            </a:r>
            <a:endParaRPr/>
          </a:p>
        </p:txBody>
      </p:sp>
      <p:pic>
        <p:nvPicPr>
          <p:cNvPr id="835" name="Google Shape;8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200" y="1162025"/>
            <a:ext cx="3676675" cy="36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1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Usando input()</a:t>
            </a:r>
            <a:endParaRPr b="1" i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permite o usuário digitar algo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 retorna uma string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de Dados</a:t>
            </a:r>
            <a:endParaRPr/>
          </a:p>
        </p:txBody>
      </p:sp>
      <p:sp>
        <p:nvSpPr>
          <p:cNvPr id="842" name="Google Shape;842;p41"/>
          <p:cNvSpPr txBox="1"/>
          <p:nvPr/>
        </p:nvSpPr>
        <p:spPr>
          <a:xfrm>
            <a:off x="562350" y="3549575"/>
            <a:ext cx="38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"Qual o seu nome? 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"Olá,"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3" name="Google Shape;8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850" y="1099413"/>
            <a:ext cx="3451876" cy="34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